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9"/>
  </p:notesMasterIdLst>
  <p:sldIdLst>
    <p:sldId id="256" r:id="rId2"/>
    <p:sldId id="283" r:id="rId3"/>
    <p:sldId id="258" r:id="rId4"/>
    <p:sldId id="259" r:id="rId5"/>
    <p:sldId id="261" r:id="rId6"/>
    <p:sldId id="284" r:id="rId7"/>
    <p:sldId id="285" r:id="rId8"/>
    <p:sldId id="288" r:id="rId9"/>
    <p:sldId id="286" r:id="rId10"/>
    <p:sldId id="269" r:id="rId11"/>
    <p:sldId id="270" r:id="rId12"/>
    <p:sldId id="289" r:id="rId13"/>
    <p:sldId id="273" r:id="rId14"/>
    <p:sldId id="274" r:id="rId15"/>
    <p:sldId id="291" r:id="rId16"/>
    <p:sldId id="277" r:id="rId17"/>
    <p:sldId id="262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</p:showPr>
  <p:clrMru>
    <a:srgbClr val="CC0000"/>
    <a:srgbClr val="CC00FF"/>
    <a:srgbClr val="E3DBD3"/>
    <a:srgbClr val="E6E3D0"/>
    <a:srgbClr val="E1DEC5"/>
    <a:srgbClr val="003366"/>
    <a:srgbClr val="000066"/>
    <a:srgbClr val="FF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6762" autoAdjust="0"/>
  </p:normalViewPr>
  <p:slideViewPr>
    <p:cSldViewPr>
      <p:cViewPr varScale="1">
        <p:scale>
          <a:sx n="67" d="100"/>
          <a:sy n="67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BDDE9E-B198-4B1C-AFC2-35BFB00B2B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F5E9D2-8457-4283-A213-5E9ECFC1E6A5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84C833-408F-4BC9-BDC5-FB565757578A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B9E020-9772-46DC-AC7E-52AF35BE339B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AF41CC-209E-43A0-BEF4-E9E76EAE6556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19591-62D0-45B8-9DA0-5C91D3759269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2F7A6C-32B4-4058-B3B7-B2D56585202A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74BE7C-E05F-411C-8E75-D7B927A5E56F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9E7708-26C5-4183-9069-C67FD004DBE2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C73114-6976-40CD-90ED-EF629C195E5A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2B7FC4-8E65-4C13-8648-9D1046893F16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CC913C-8977-4224-8EEB-2F49441B56B6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806676-F5B6-4DFC-B245-EE180E268855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0CCD08-BE8A-4412-84EE-426FDA2F1559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18978C-F00A-4FF3-A8F8-456034E68D22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5A450-7E4C-42C2-A5A5-FE65DF08337B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0D6E14-2804-4D8A-91BD-A3DA390BAFF0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1" lang="ru-RU"/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1" lang="ru-RU"/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E6972-7D47-4A4F-BA94-664A890C21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CF9D5-6575-4BF9-841F-E021342DD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22BFC-0FF7-44E7-8713-59A164658C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AE8A0-B4F3-4A6E-BA83-240D0B2C83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48706-7003-4F60-9FAF-236C7873D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F4843-3609-4786-8FC3-AEC3F7BE9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DEE47-DA52-4876-BBD6-45D7DE972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EE167-8FA4-4E54-86C1-750A3E7EE3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92834-656A-40B4-9E85-EE88FE895E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D0C73-3D48-496B-8A43-7737F1FBA7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F4B1E-364D-4F56-846E-AF705EFF31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373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953000" y="3886200"/>
            <a:ext cx="373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80C12-3C26-43BB-99FC-C9560161F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66800" y="1752600"/>
            <a:ext cx="373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373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066800" y="3886200"/>
            <a:ext cx="373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0" y="3886200"/>
            <a:ext cx="3733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8FC1E-0CAD-4A94-8145-7C2509B91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60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Rectangle 37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1" lang="ru-RU"/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3076" name="Picture 42" descr="minispir"/>
          <p:cNvPicPr>
            <a:picLocks noChangeAspect="1" noChangeArrowheads="1"/>
          </p:cNvPicPr>
          <p:nvPr/>
        </p:nvPicPr>
        <p:blipFill>
          <a:blip r:embed="rId15" cstate="print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43" descr="minispir"/>
          <p:cNvPicPr>
            <a:picLocks noChangeAspect="1" noChangeArrowheads="1"/>
          </p:cNvPicPr>
          <p:nvPr/>
        </p:nvPicPr>
        <p:blipFill>
          <a:blip r:embed="rId15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9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95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96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97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C2A8024-68FF-4856-8F89-3972D97039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ransition spd="slow" advTm="60000">
    <p:dissolv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3.xml"/><Relationship Id="rId7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14.xml"/><Relationship Id="rId4" Type="http://schemas.openxmlformats.org/officeDocument/2006/relationships/slide" Target="slide5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slide" Target="slide2.xml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Relationship Id="rId9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 smtClean="0"/>
              <a:t>Урок-путешествие.</a:t>
            </a:r>
          </a:p>
        </p:txBody>
      </p:sp>
      <p:pic>
        <p:nvPicPr>
          <p:cNvPr id="5123" name="Picture 5" descr="C:\Users\Надежда\Desktop\urok-znanii-v-1-klassie-vmiestie-druzhnaia-siem-ia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6225" y="2730500"/>
            <a:ext cx="54737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42988" y="260350"/>
            <a:ext cx="7921625" cy="6192838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  <a:hlinkClick r:id="rId3" action="ppaction://hlinksldjump"/>
              </a:rPr>
              <a:t>Станция «Вычислительная</a:t>
            </a:r>
            <a:r>
              <a:rPr lang="ru-RU" sz="3200" b="1" dirty="0" smtClean="0">
                <a:solidFill>
                  <a:srgbClr val="7030A0"/>
                </a:solidFill>
              </a:rPr>
              <a:t>»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CC00FF"/>
                </a:solidFill>
                <a:hlinkClick r:id="" action="ppaction://noaction"/>
              </a:rPr>
              <a:t> Историческая  станция «Натуральные числа» </a:t>
            </a:r>
            <a:r>
              <a:rPr lang="ru-RU" sz="2400" b="1" dirty="0" smtClean="0">
                <a:solidFill>
                  <a:srgbClr val="CC00FF"/>
                </a:solidFill>
              </a:rPr>
              <a:t/>
            </a:r>
            <a:br>
              <a:rPr lang="ru-RU" sz="2400" b="1" dirty="0" smtClean="0">
                <a:solidFill>
                  <a:srgbClr val="CC00FF"/>
                </a:solidFill>
              </a:rPr>
            </a:br>
            <a:r>
              <a:rPr lang="ru-RU" sz="2400" b="1" dirty="0" smtClean="0">
                <a:solidFill>
                  <a:srgbClr val="CC00FF"/>
                </a:solidFill>
                <a:hlinkClick r:id="rId4" action="ppaction://hlinksldjump"/>
              </a:rPr>
              <a:t>Историческая  станция « Целые числа» 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CC00FF"/>
                </a:solidFill>
                <a:hlinkClick r:id="rId5" action="ppaction://hlinksldjump"/>
              </a:rPr>
              <a:t>Историческая станция «Рациональные числа»  </a:t>
            </a:r>
            <a:r>
              <a:rPr lang="ru-RU" sz="2400" b="1" dirty="0" smtClean="0">
                <a:solidFill>
                  <a:srgbClr val="CC00FF"/>
                </a:solidFill>
              </a:rPr>
              <a:t/>
            </a:r>
            <a:br>
              <a:rPr lang="ru-RU" sz="2400" b="1" dirty="0" smtClean="0">
                <a:solidFill>
                  <a:srgbClr val="CC00FF"/>
                </a:solidFill>
              </a:rPr>
            </a:br>
            <a:r>
              <a:rPr lang="ru-RU" sz="2400" b="1" dirty="0" smtClean="0">
                <a:solidFill>
                  <a:srgbClr val="CC00FF"/>
                </a:solidFill>
              </a:rPr>
              <a:t> </a:t>
            </a:r>
            <a:r>
              <a:rPr lang="ru-RU" sz="2400" b="1" dirty="0" smtClean="0">
                <a:solidFill>
                  <a:srgbClr val="CC00FF"/>
                </a:solidFill>
                <a:hlinkClick r:id="rId6" action="ppaction://hlinksldjump"/>
              </a:rPr>
              <a:t>Станция « Занимательные задачи»</a:t>
            </a:r>
            <a:br>
              <a:rPr lang="ru-RU" sz="2400" b="1" dirty="0" smtClean="0">
                <a:solidFill>
                  <a:srgbClr val="CC00FF"/>
                </a:solidFill>
                <a:hlinkClick r:id="rId6" action="ppaction://hlinksldjump"/>
              </a:rPr>
            </a:br>
            <a:r>
              <a:rPr lang="ru-RU" sz="2400" b="1" dirty="0" smtClean="0">
                <a:solidFill>
                  <a:srgbClr val="CC00FF"/>
                </a:solidFill>
              </a:rPr>
              <a:t> </a:t>
            </a:r>
            <a:r>
              <a:rPr lang="ru-RU" sz="2400" b="1" dirty="0" smtClean="0">
                <a:solidFill>
                  <a:srgbClr val="CC00FF"/>
                </a:solidFill>
                <a:hlinkClick r:id="rId7" action="ppaction://hlinksldjump"/>
              </a:rPr>
              <a:t>Математический аукцион</a:t>
            </a:r>
            <a:r>
              <a:rPr lang="ru-RU" sz="2400" b="1" dirty="0" smtClean="0">
                <a:solidFill>
                  <a:srgbClr val="CC00FF"/>
                </a:solidFill>
              </a:rPr>
              <a:t/>
            </a:r>
            <a:br>
              <a:rPr lang="ru-RU" sz="2400" b="1" dirty="0" smtClean="0">
                <a:solidFill>
                  <a:srgbClr val="CC00FF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  <a:hlinkClick r:id="rId6" action="ppaction://hlinksldjump"/>
              </a:rPr>
              <a:t> Станция «Вопросы » </a:t>
            </a:r>
            <a:r>
              <a:rPr lang="ru-RU" sz="2400" b="1" dirty="0" smtClean="0">
                <a:solidFill>
                  <a:srgbClr val="CC00FF"/>
                </a:solidFill>
              </a:rPr>
              <a:t/>
            </a:r>
            <a:br>
              <a:rPr lang="ru-RU" sz="2400" b="1" dirty="0" smtClean="0">
                <a:solidFill>
                  <a:srgbClr val="CC00FF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  <a:hlinkClick r:id="rId6" action="ppaction://hlinksldjump"/>
              </a:rPr>
              <a:t> Станция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CC00FF"/>
                </a:solidFill>
                <a:hlinkClick r:id="rId8" action="ppaction://hlinksldjump"/>
              </a:rPr>
              <a:t>«Зажги свою звезду!»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7030A0"/>
                </a:solidFill>
                <a:hlinkClick r:id="rId9" action="ppaction://hlinksldjump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endParaRPr lang="en-US" sz="2400" b="1" dirty="0" smtClean="0"/>
          </a:p>
        </p:txBody>
      </p:sp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WordArt 6"/>
          <p:cNvSpPr>
            <a:spLocks noChangeArrowheads="1" noChangeShapeType="1" noTextEdit="1"/>
          </p:cNvSpPr>
          <p:nvPr/>
        </p:nvSpPr>
        <p:spPr bwMode="auto">
          <a:xfrm>
            <a:off x="2057400" y="4038600"/>
            <a:ext cx="5534025" cy="20256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Станция     вычислительная</a:t>
            </a:r>
          </a:p>
        </p:txBody>
      </p:sp>
      <p:pic>
        <p:nvPicPr>
          <p:cNvPr id="30727" name="Picture 7" descr="BS0058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4117975" cy="34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Вычислите:</a:t>
            </a:r>
            <a:endParaRPr lang="en-US" b="1" smtClean="0"/>
          </a:p>
        </p:txBody>
      </p:sp>
      <p:sp>
        <p:nvSpPr>
          <p:cNvPr id="103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971600" y="1340768"/>
            <a:ext cx="7681913" cy="223224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b="1" smtClean="0">
                <a:cs typeface="Times New Roman" pitchFamily="18" charset="0"/>
              </a:rPr>
              <a:t> </a:t>
            </a: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1043608" y="1700808"/>
          <a:ext cx="1397000" cy="863600"/>
        </p:xfrm>
        <a:graphic>
          <a:graphicData uri="http://schemas.openxmlformats.org/presentationml/2006/ole">
            <p:oleObj spid="_x0000_s1026" name="Формула" r:id="rId4" imgW="698400" imgH="431640" progId="Equation.3">
              <p:embed/>
            </p:oleObj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>
            <p:ph sz="quarter" idx="3"/>
          </p:nvPr>
        </p:nvGraphicFramePr>
        <p:xfrm>
          <a:off x="2555776" y="1700808"/>
          <a:ext cx="1778000" cy="863600"/>
        </p:xfrm>
        <a:graphic>
          <a:graphicData uri="http://schemas.openxmlformats.org/presentationml/2006/ole">
            <p:oleObj spid="_x0000_s1027" name="Формула" r:id="rId5" imgW="888840" imgH="431640" progId="Equation.3">
              <p:embed/>
            </p:oleObj>
          </a:graphicData>
        </a:graphic>
      </p:graphicFrame>
      <p:graphicFrame>
        <p:nvGraphicFramePr>
          <p:cNvPr id="1028" name="Object 11"/>
          <p:cNvGraphicFramePr>
            <a:graphicFrameLocks noChangeAspect="1"/>
          </p:cNvGraphicFramePr>
          <p:nvPr/>
        </p:nvGraphicFramePr>
        <p:xfrm>
          <a:off x="4499992" y="1700808"/>
          <a:ext cx="1752600" cy="863600"/>
        </p:xfrm>
        <a:graphic>
          <a:graphicData uri="http://schemas.openxmlformats.org/presentationml/2006/ole">
            <p:oleObj spid="_x0000_s1028" name="Формула" r:id="rId6" imgW="876240" imgH="431640" progId="Equation.3">
              <p:embed/>
            </p:oleObj>
          </a:graphicData>
        </a:graphic>
      </p:graphicFrame>
      <p:graphicFrame>
        <p:nvGraphicFramePr>
          <p:cNvPr id="1029" name="Object 12"/>
          <p:cNvGraphicFramePr>
            <a:graphicFrameLocks noChangeAspect="1"/>
          </p:cNvGraphicFramePr>
          <p:nvPr/>
        </p:nvGraphicFramePr>
        <p:xfrm>
          <a:off x="6444208" y="1772816"/>
          <a:ext cx="1346200" cy="863600"/>
        </p:xfrm>
        <a:graphic>
          <a:graphicData uri="http://schemas.openxmlformats.org/presentationml/2006/ole">
            <p:oleObj spid="_x0000_s1029" name="Формула" r:id="rId7" imgW="672840" imgH="431640" progId="Equation.3">
              <p:embed/>
            </p:oleObj>
          </a:graphicData>
        </a:graphic>
      </p:graphicFrame>
      <p:graphicFrame>
        <p:nvGraphicFramePr>
          <p:cNvPr id="1030" name="Object 13"/>
          <p:cNvGraphicFramePr>
            <a:graphicFrameLocks noChangeAspect="1"/>
          </p:cNvGraphicFramePr>
          <p:nvPr/>
        </p:nvGraphicFramePr>
        <p:xfrm>
          <a:off x="1043608" y="2564904"/>
          <a:ext cx="1778000" cy="863600"/>
        </p:xfrm>
        <a:graphic>
          <a:graphicData uri="http://schemas.openxmlformats.org/presentationml/2006/ole">
            <p:oleObj spid="_x0000_s1030" name="Формула" r:id="rId8" imgW="888840" imgH="431640" progId="Equation.3">
              <p:embed/>
            </p:oleObj>
          </a:graphicData>
        </a:graphic>
      </p:graphicFrame>
      <p:graphicFrame>
        <p:nvGraphicFramePr>
          <p:cNvPr id="1031" name="Object 14"/>
          <p:cNvGraphicFramePr>
            <a:graphicFrameLocks noChangeAspect="1"/>
          </p:cNvGraphicFramePr>
          <p:nvPr/>
        </p:nvGraphicFramePr>
        <p:xfrm>
          <a:off x="2987824" y="2708920"/>
          <a:ext cx="1042987" cy="788988"/>
        </p:xfrm>
        <a:graphic>
          <a:graphicData uri="http://schemas.openxmlformats.org/presentationml/2006/ole">
            <p:oleObj spid="_x0000_s1031" name="Формула" r:id="rId9" imgW="520560" imgH="393480" progId="Equation.3">
              <p:embed/>
            </p:oleObj>
          </a:graphicData>
        </a:graphic>
      </p:graphicFrame>
      <p:graphicFrame>
        <p:nvGraphicFramePr>
          <p:cNvPr id="1032" name="Object 15"/>
          <p:cNvGraphicFramePr>
            <a:graphicFrameLocks noChangeAspect="1"/>
          </p:cNvGraphicFramePr>
          <p:nvPr/>
        </p:nvGraphicFramePr>
        <p:xfrm>
          <a:off x="4355976" y="2636912"/>
          <a:ext cx="954087" cy="788988"/>
        </p:xfrm>
        <a:graphic>
          <a:graphicData uri="http://schemas.openxmlformats.org/presentationml/2006/ole">
            <p:oleObj spid="_x0000_s1032" name="Формула" r:id="rId10" imgW="520560" imgH="393480" progId="Equation.3">
              <p:embed/>
            </p:oleObj>
          </a:graphicData>
        </a:graphic>
      </p:graphicFrame>
      <p:sp>
        <p:nvSpPr>
          <p:cNvPr id="1035" name="AutoShape 16">
            <a:hlinkClick r:id="rId11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7956550" y="5661025"/>
            <a:ext cx="730250" cy="730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 rot="10800000" flipV="1">
            <a:off x="971600" y="3212976"/>
            <a:ext cx="7343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Сестре 4 года, брату 6 лет. Сколько лет будет брату, когда сестре исполнится 6 лет?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Дед, баба, внучка, Жучка, кошка и мышка тянули-тянули репку и, наконец, вытянули. Сколько глаз смотрело на репку?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Сколько будет 5 + 5·5?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251520" y="464621"/>
            <a:ext cx="184731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916113"/>
            <a:ext cx="7620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</a:t>
            </a:r>
          </a:p>
        </p:txBody>
      </p:sp>
      <p:sp>
        <p:nvSpPr>
          <p:cNvPr id="8195" name="Rectangle 1029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412875"/>
            <a:ext cx="7620000" cy="1143000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rgbClr val="CC0000"/>
                </a:solidFill>
              </a:rPr>
              <a:t>ИСТОРИЧЕСКАЯ </a:t>
            </a:r>
            <a:r>
              <a:rPr lang="ru-RU" sz="5400" b="1" i="1" smtClean="0">
                <a:solidFill>
                  <a:srgbClr val="CC0000"/>
                </a:solidFill>
              </a:rPr>
              <a:t>станция</a:t>
            </a:r>
          </a:p>
        </p:txBody>
      </p:sp>
      <p:pic>
        <p:nvPicPr>
          <p:cNvPr id="8196" name="Picture 4" descr="C:\Users\Надежда\Desktop\Рисунок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3821113"/>
            <a:ext cx="3106737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Натуральные числа</a:t>
            </a:r>
            <a:endParaRPr lang="en-US" b="1" smtClean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6375" y="1700213"/>
            <a:ext cx="6551613" cy="4465637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buFontTx/>
              <a:buNone/>
            </a:pPr>
            <a:r>
              <a:rPr lang="ru-RU" sz="2400" smtClean="0">
                <a:solidFill>
                  <a:srgbClr val="7030A0"/>
                </a:solidFill>
              </a:rPr>
              <a:t> </a:t>
            </a:r>
            <a:r>
              <a:rPr lang="ru-RU" sz="2000" smtClean="0"/>
              <a:t>Ряд чисел 1,2,3,4,5,6,7,8,9… называется натуральным. А сами эти числа  натуральными. Возник этот ряд в глубокой древности, когда у людей возникла потребность в счете предметов. С появлением натурального ряда был сделан первый шаг к созданию математики. Сейчас все понимают, что натуральный ряд чисел бесконечен. В древности люди этого не знали. Сначала они умели считать до трех, потом до десяти, до сорока, до ста, а дальше была «тьма». Натуральный ряд был очень коротким. Расширить его удалось великому механику и математику древности Архимеду. Архимед написал знаменитый труд Псаммит, или Исчисление песчинок».</a:t>
            </a:r>
            <a:endParaRPr lang="en-US" sz="2000" b="1" smtClean="0"/>
          </a:p>
        </p:txBody>
      </p:sp>
    </p:spTree>
  </p:cSld>
  <p:clrMapOvr>
    <a:masterClrMapping/>
  </p:clrMapOvr>
  <p:transition advTm="6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3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 Целые числа</a:t>
            </a:r>
            <a:endParaRPr lang="en-US" b="1" smtClean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41438"/>
            <a:ext cx="7620000" cy="5040312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</a:pPr>
            <a:endParaRPr lang="en-US" sz="2000" b="1" smtClean="0">
              <a:solidFill>
                <a:schemeClr val="hlink"/>
              </a:solidFill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2000" b="1" smtClean="0">
                <a:solidFill>
                  <a:schemeClr val="hlink"/>
                </a:solidFill>
              </a:rPr>
              <a:t>                                                                 </a:t>
            </a:r>
            <a:endParaRPr lang="en-US" sz="2400" b="1" smtClean="0">
              <a:solidFill>
                <a:schemeClr val="hlink"/>
              </a:solidFill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2400" b="1" smtClean="0">
              <a:solidFill>
                <a:schemeClr val="hlink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628775"/>
            <a:ext cx="76327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3933825"/>
            <a:ext cx="7672388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  <p:bldP spid="1003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381000"/>
            <a:ext cx="7620000" cy="1143000"/>
          </a:xfrm>
        </p:spPr>
        <p:txBody>
          <a:bodyPr/>
          <a:lstStyle/>
          <a:p>
            <a:pPr eaLnBrk="1" hangingPunct="1"/>
            <a:r>
              <a:rPr lang="ru-RU" b="1" smtClean="0"/>
              <a:t> </a:t>
            </a:r>
            <a:endParaRPr lang="en-US" b="1" smtClean="0"/>
          </a:p>
        </p:txBody>
      </p:sp>
      <p:sp>
        <p:nvSpPr>
          <p:cNvPr id="11267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24750" y="5157788"/>
            <a:ext cx="1042988" cy="1042987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26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9175" y="549275"/>
            <a:ext cx="7539038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33375"/>
            <a:ext cx="7620000" cy="1143000"/>
          </a:xfrm>
        </p:spPr>
        <p:txBody>
          <a:bodyPr/>
          <a:lstStyle/>
          <a:p>
            <a:pPr eaLnBrk="1" hangingPunct="1"/>
            <a:r>
              <a:rPr lang="ru-RU" b="1" smtClean="0"/>
              <a:t> Рациональные числа</a:t>
            </a:r>
            <a:endParaRPr lang="en-US" b="1" smtClean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628775"/>
            <a:ext cx="76200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solidFill>
                  <a:schemeClr val="hlink"/>
                </a:solidFill>
              </a:rPr>
              <a:t> </a:t>
            </a:r>
            <a:endParaRPr lang="en-US" sz="2800" b="1" smtClean="0">
              <a:solidFill>
                <a:schemeClr val="hlink"/>
              </a:solidFill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800" b="1" smtClean="0">
              <a:solidFill>
                <a:schemeClr val="hlink"/>
              </a:solidFill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125538"/>
            <a:ext cx="6913562" cy="524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/>
      <p:bldP spid="10137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PE0316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733800"/>
            <a:ext cx="2346325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042988" y="1196975"/>
            <a:ext cx="7721600" cy="1143000"/>
          </a:xfrm>
        </p:spPr>
        <p:txBody>
          <a:bodyPr/>
          <a:lstStyle/>
          <a:p>
            <a:pPr eaLnBrk="1" hangingPunct="1"/>
            <a:r>
              <a:rPr lang="ru-RU" sz="6000" b="1" smtClean="0">
                <a:solidFill>
                  <a:srgbClr val="CC0000"/>
                </a:solidFill>
                <a:latin typeface="Comic Sans MS" pitchFamily="66" charset="0"/>
              </a:rPr>
              <a:t>Станция «Занимательные задачи»</a:t>
            </a:r>
            <a:endParaRPr lang="en-US" sz="6000" b="1" smtClean="0">
              <a:solidFill>
                <a:srgbClr val="CC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Tm="6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ru-RU" b="1" smtClean="0">
              <a:solidFill>
                <a:schemeClr val="hlink"/>
              </a:solidFill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Решите задачи:</a:t>
            </a:r>
            <a:endParaRPr lang="en-US" b="1" smtClean="0"/>
          </a:p>
        </p:txBody>
      </p:sp>
      <p:sp>
        <p:nvSpPr>
          <p:cNvPr id="14340" name="AutoShape 6">
            <a:hlinkClick r:id="rId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7885113" y="5589588"/>
            <a:ext cx="835025" cy="835025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34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44675"/>
            <a:ext cx="6985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36838"/>
            <a:ext cx="7129463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450" y="3716338"/>
            <a:ext cx="71294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uild="p"/>
      <p:bldP spid="532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24000" y="381000"/>
            <a:ext cx="7620000" cy="1143000"/>
          </a:xfrm>
        </p:spPr>
        <p:txBody>
          <a:bodyPr/>
          <a:lstStyle/>
          <a:p>
            <a:r>
              <a:rPr lang="ru-RU" smtClean="0"/>
              <a:t>Проверь решение.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1115616" y="1772816"/>
            <a:ext cx="3240360" cy="4094584"/>
          </a:xfrm>
        </p:spPr>
        <p:txBody>
          <a:bodyPr/>
          <a:lstStyle/>
          <a:p>
            <a:pPr marL="514350" indent="-514350">
              <a:buNone/>
              <a:defRPr/>
            </a:pPr>
            <a:r>
              <a:rPr lang="ru-RU" sz="1400" b="1" dirty="0" smtClean="0"/>
              <a:t>№707</a:t>
            </a:r>
            <a:r>
              <a:rPr lang="ru-RU" sz="1400" dirty="0" smtClean="0"/>
              <a:t>.Целая рыба –Х кг</a:t>
            </a:r>
          </a:p>
          <a:p>
            <a:pPr marL="514350" indent="-514350">
              <a:buFontTx/>
              <a:buNone/>
              <a:defRPr/>
            </a:pPr>
            <a:r>
              <a:rPr lang="ru-RU" sz="1400" dirty="0" smtClean="0"/>
              <a:t>Пол рыбы-1/2х кг</a:t>
            </a:r>
          </a:p>
          <a:p>
            <a:pPr marL="514350" indent="-514350">
              <a:buFontTx/>
              <a:buNone/>
              <a:defRPr/>
            </a:pPr>
            <a:r>
              <a:rPr lang="ru-RU" sz="1400" dirty="0" smtClean="0"/>
              <a:t>Х+1/2Х=5</a:t>
            </a:r>
          </a:p>
          <a:p>
            <a:pPr marL="514350" indent="-514350">
              <a:buFontTx/>
              <a:buNone/>
              <a:defRPr/>
            </a:pPr>
            <a:r>
              <a:rPr lang="ru-RU" sz="1400" dirty="0" smtClean="0"/>
              <a:t>Х=10</a:t>
            </a:r>
          </a:p>
          <a:p>
            <a:pPr marL="514350" indent="-514350">
              <a:buFontTx/>
              <a:buNone/>
              <a:defRPr/>
            </a:pPr>
            <a:r>
              <a:rPr lang="ru-RU" sz="1400" dirty="0" smtClean="0"/>
              <a:t>Ответ: 10кг.</a:t>
            </a:r>
          </a:p>
          <a:p>
            <a:pPr>
              <a:buFontTx/>
              <a:buNone/>
              <a:defRPr/>
            </a:pPr>
            <a:endParaRPr lang="ru-RU" dirty="0" smtClean="0"/>
          </a:p>
          <a:p>
            <a:pPr>
              <a:buFontTx/>
              <a:buNone/>
              <a:defRPr/>
            </a:pPr>
            <a:endParaRPr lang="ru-RU" dirty="0" smtClean="0"/>
          </a:p>
          <a:p>
            <a:pPr>
              <a:buFontTx/>
              <a:buNone/>
              <a:defRPr/>
            </a:pPr>
            <a:endParaRPr lang="ru-RU" dirty="0"/>
          </a:p>
        </p:txBody>
      </p:sp>
      <p:sp>
        <p:nvSpPr>
          <p:cNvPr id="15365" name="Rectangle 1"/>
          <p:cNvSpPr>
            <a:spLocks noGrp="1" noChangeArrowheads="1"/>
          </p:cNvSpPr>
          <p:nvPr>
            <p:ph sz="half" idx="4294967295"/>
          </p:nvPr>
        </p:nvSpPr>
        <p:spPr>
          <a:xfrm>
            <a:off x="4283968" y="1744797"/>
            <a:ext cx="3733800" cy="3862596"/>
          </a:xfrm>
        </p:spPr>
        <p:txBody>
          <a:bodyPr wrap="square" anchor="ctr">
            <a:spAutoFit/>
          </a:bodyPr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b="1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№713</a:t>
            </a: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. Маленькая коробка - </a:t>
            </a:r>
            <a:r>
              <a:rPr lang="ru-RU" sz="1300" dirty="0" err="1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х</a:t>
            </a: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 руб., большая коробка - 2х руб.</a:t>
            </a:r>
            <a:r>
              <a:rPr lang="ru-RU" sz="1300" dirty="0" smtClean="0">
                <a:solidFill>
                  <a:srgbClr val="020A1B"/>
                </a:solidFill>
                <a:cs typeface="Times New Roman" pitchFamily="18" charset="0"/>
              </a:rPr>
              <a:t> </a:t>
            </a:r>
            <a:endParaRPr lang="ru-RU" sz="12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Получим уравнение:</a:t>
            </a:r>
            <a:endParaRPr lang="ru-RU" sz="12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(3∙2х+2х) </a:t>
            </a:r>
            <a:r>
              <a:rPr lang="ru-RU" sz="1300" dirty="0" smtClean="0">
                <a:solidFill>
                  <a:srgbClr val="020A1B"/>
                </a:solidFill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 (2∙2х+3х)=15;</a:t>
            </a:r>
            <a:endParaRPr lang="ru-RU" sz="12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(6х+2х) </a:t>
            </a:r>
            <a:r>
              <a:rPr lang="ru-RU" sz="1300" dirty="0" smtClean="0">
                <a:solidFill>
                  <a:srgbClr val="020A1B"/>
                </a:solidFill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 (4х+3х)=15;</a:t>
            </a:r>
            <a:endParaRPr lang="ru-RU" sz="12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8х </a:t>
            </a:r>
            <a:r>
              <a:rPr lang="ru-RU" sz="1300" dirty="0" smtClean="0">
                <a:solidFill>
                  <a:srgbClr val="020A1B"/>
                </a:solidFill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 7х = 15</a:t>
            </a:r>
            <a:endParaRPr lang="ru-RU" sz="12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х=15 </a:t>
            </a:r>
            <a:r>
              <a:rPr lang="ru-RU" sz="1300" dirty="0" err="1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руб</a:t>
            </a: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 ( маленькая)</a:t>
            </a:r>
            <a:endParaRPr lang="ru-RU" sz="1200" dirty="0" smtClean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2)2∙15=30 </a:t>
            </a:r>
            <a:r>
              <a:rPr lang="ru-RU" sz="1300" dirty="0" err="1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руб</a:t>
            </a: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 (большая коробка)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Ответ:15руб.Б 30руб.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ru-RU" sz="1300" dirty="0" smtClean="0">
              <a:solidFill>
                <a:srgbClr val="020A1B"/>
              </a:solidFill>
              <a:latin typeface="Helvetica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№</a:t>
            </a:r>
            <a:r>
              <a:rPr lang="ru-RU" sz="1300" b="1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714</a:t>
            </a: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.За 1ч. Первый выроет 1/30 ч. траншеи, за 9ч – 9/30=3/10 (ч).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Второй за 1 ч выроет 1/20 ч.траншеи и ему останется вырыть 1-3/10 = 7/10 (ч) и выполнит он эту работу за 7/10 : 1/20 = 14 (ч.)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Всего на работу затратят 9+14 = 23 (ч)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1300" dirty="0" smtClean="0">
                <a:solidFill>
                  <a:srgbClr val="020A1B"/>
                </a:solidFill>
                <a:latin typeface="Helvetica"/>
                <a:cs typeface="Times New Roman" pitchFamily="18" charset="0"/>
              </a:rPr>
              <a:t>Ответ: 23ч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ru-RU" sz="2400" dirty="0" smtClean="0"/>
          </a:p>
        </p:txBody>
      </p:sp>
      <p:sp>
        <p:nvSpPr>
          <p:cNvPr id="15364" name="Прямоугольник 2"/>
          <p:cNvSpPr>
            <a:spLocks noChangeArrowheads="1"/>
          </p:cNvSpPr>
          <p:nvPr/>
        </p:nvSpPr>
        <p:spPr bwMode="auto">
          <a:xfrm>
            <a:off x="971550" y="3141663"/>
            <a:ext cx="309562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 smtClean="0"/>
              <a:t>№709</a:t>
            </a:r>
            <a:r>
              <a:rPr lang="ru-RU" sz="1400" dirty="0" smtClean="0"/>
              <a:t>. Рассмотрим </a:t>
            </a:r>
            <a:r>
              <a:rPr lang="ru-RU" sz="1400" dirty="0"/>
              <a:t>множество</a:t>
            </a:r>
          </a:p>
          <a:p>
            <a:r>
              <a:rPr lang="ru-RU" sz="1400" dirty="0" smtClean="0"/>
              <a:t>математиков и философов –Х Тогда  философов будет 9Х</a:t>
            </a:r>
            <a:endParaRPr lang="ru-RU" sz="1400" dirty="0"/>
          </a:p>
          <a:p>
            <a:r>
              <a:rPr lang="ru-RU" sz="1400" dirty="0" smtClean="0"/>
              <a:t> а </a:t>
            </a:r>
            <a:r>
              <a:rPr lang="ru-RU" sz="1400" dirty="0"/>
              <a:t>математиков – 7X. Следовательно, философов больше</a:t>
            </a:r>
          </a:p>
        </p:txBody>
      </p:sp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i="1" u="sng" dirty="0" smtClean="0">
                <a:solidFill>
                  <a:srgbClr val="003366"/>
                </a:solidFill>
              </a:rPr>
              <a:t>Математический аукцион</a:t>
            </a:r>
          </a:p>
        </p:txBody>
      </p:sp>
      <p:pic>
        <p:nvPicPr>
          <p:cNvPr id="56324" name="Picture 4" descr="PE0161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2708275"/>
            <a:ext cx="3697288" cy="34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5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Решите уравнения:</a:t>
            </a:r>
            <a:endParaRPr lang="en-US" b="1" smtClean="0"/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ph sz="quarter" idx="1"/>
          </p:nvPr>
        </p:nvGraphicFramePr>
        <p:xfrm>
          <a:off x="1116013" y="1628775"/>
          <a:ext cx="3940175" cy="787400"/>
        </p:xfrm>
        <a:graphic>
          <a:graphicData uri="http://schemas.openxmlformats.org/presentationml/2006/ole">
            <p:oleObj spid="_x0000_s2050" name="Формула" r:id="rId4" imgW="1968480" imgH="393480" progId="Equation.3">
              <p:embed/>
            </p:oleObj>
          </a:graphicData>
        </a:graphic>
      </p:graphicFrame>
      <p:graphicFrame>
        <p:nvGraphicFramePr>
          <p:cNvPr id="2051" name="Object 8"/>
          <p:cNvGraphicFramePr>
            <a:graphicFrameLocks noChangeAspect="1"/>
          </p:cNvGraphicFramePr>
          <p:nvPr>
            <p:ph sz="quarter" idx="2"/>
          </p:nvPr>
        </p:nvGraphicFramePr>
        <p:xfrm>
          <a:off x="1042988" y="2636838"/>
          <a:ext cx="3965575" cy="787400"/>
        </p:xfrm>
        <a:graphic>
          <a:graphicData uri="http://schemas.openxmlformats.org/presentationml/2006/ole">
            <p:oleObj spid="_x0000_s2051" name="Формула" r:id="rId5" imgW="1981080" imgH="393480" progId="Equation.3">
              <p:embed/>
            </p:oleObj>
          </a:graphicData>
        </a:graphic>
      </p:graphicFrame>
      <p:graphicFrame>
        <p:nvGraphicFramePr>
          <p:cNvPr id="2052" name="Object 10"/>
          <p:cNvGraphicFramePr>
            <a:graphicFrameLocks noChangeAspect="1"/>
          </p:cNvGraphicFramePr>
          <p:nvPr>
            <p:ph sz="quarter" idx="3"/>
          </p:nvPr>
        </p:nvGraphicFramePr>
        <p:xfrm>
          <a:off x="1042988" y="3716338"/>
          <a:ext cx="3914775" cy="787400"/>
        </p:xfrm>
        <a:graphic>
          <a:graphicData uri="http://schemas.openxmlformats.org/presentationml/2006/ole">
            <p:oleObj spid="_x0000_s2052" name="Формула" r:id="rId6" imgW="1955520" imgH="393480" progId="Equation.3">
              <p:embed/>
            </p:oleObj>
          </a:graphicData>
        </a:graphic>
      </p:graphicFrame>
      <p:graphicFrame>
        <p:nvGraphicFramePr>
          <p:cNvPr id="2053" name="Object 12"/>
          <p:cNvGraphicFramePr>
            <a:graphicFrameLocks noChangeAspect="1"/>
          </p:cNvGraphicFramePr>
          <p:nvPr>
            <p:ph sz="quarter" idx="4"/>
          </p:nvPr>
        </p:nvGraphicFramePr>
        <p:xfrm>
          <a:off x="1042988" y="4724400"/>
          <a:ext cx="3556000" cy="788988"/>
        </p:xfrm>
        <a:graphic>
          <a:graphicData uri="http://schemas.openxmlformats.org/presentationml/2006/ole">
            <p:oleObj spid="_x0000_s2053" name="Формула" r:id="rId7" imgW="1777680" imgH="393480" progId="Equation.3">
              <p:embed/>
            </p:oleObj>
          </a:graphicData>
        </a:graphic>
      </p:graphicFrame>
      <p:graphicFrame>
        <p:nvGraphicFramePr>
          <p:cNvPr id="2054" name="Object 14"/>
          <p:cNvGraphicFramePr>
            <a:graphicFrameLocks noChangeAspect="1"/>
          </p:cNvGraphicFramePr>
          <p:nvPr/>
        </p:nvGraphicFramePr>
        <p:xfrm>
          <a:off x="1116013" y="5805488"/>
          <a:ext cx="3354387" cy="406400"/>
        </p:xfrm>
        <a:graphic>
          <a:graphicData uri="http://schemas.openxmlformats.org/presentationml/2006/ole">
            <p:oleObj spid="_x0000_s2054" name="Формула" r:id="rId8" imgW="1676160" imgH="203040" progId="Equation.3">
              <p:embed/>
            </p:oleObj>
          </a:graphicData>
        </a:graphic>
      </p:graphicFrame>
      <p:sp>
        <p:nvSpPr>
          <p:cNvPr id="2056" name="AutoShape 15">
            <a:hlinkClick r:id="rId9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7956550" y="5661025"/>
            <a:ext cx="730250" cy="730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Итоги аукциона</a:t>
            </a:r>
            <a:endParaRPr lang="ru-RU" b="1" dirty="0" smtClean="0"/>
          </a:p>
        </p:txBody>
      </p:sp>
      <p:sp>
        <p:nvSpPr>
          <p:cNvPr id="65540" name="WordArt 4"/>
          <p:cNvSpPr>
            <a:spLocks noChangeArrowheads="1" noChangeShapeType="1" noTextEdit="1"/>
          </p:cNvSpPr>
          <p:nvPr/>
        </p:nvSpPr>
        <p:spPr bwMode="auto">
          <a:xfrm>
            <a:off x="3657600" y="2362200"/>
            <a:ext cx="1820863" cy="3513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9600" b="1" i="1" kern="10" dirty="0">
              <a:ln w="28575">
                <a:solidFill>
                  <a:srgbClr val="FF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80808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1628800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C0000"/>
                </a:solidFill>
              </a:rPr>
              <a:t>22б - «5»</a:t>
            </a:r>
          </a:p>
          <a:p>
            <a:r>
              <a:rPr lang="ru-RU" sz="3200" dirty="0" smtClean="0">
                <a:solidFill>
                  <a:srgbClr val="CC0000"/>
                </a:solidFill>
              </a:rPr>
              <a:t>18б – «4»</a:t>
            </a:r>
          </a:p>
          <a:p>
            <a:r>
              <a:rPr lang="ru-RU" sz="3200" dirty="0" smtClean="0">
                <a:solidFill>
                  <a:srgbClr val="CC0000"/>
                </a:solidFill>
              </a:rPr>
              <a:t>15б – «3»</a:t>
            </a:r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2123728" y="3990010"/>
            <a:ext cx="43924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1)2/3,     3) 5/4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2)5/4       4)5/2       5)50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059832" y="3284984"/>
            <a:ext cx="15841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Ответы: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autoUpdateAnimBg="0"/>
      <p:bldP spid="655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b="1" i="1" u="sng" smtClean="0">
                <a:solidFill>
                  <a:srgbClr val="CC0000"/>
                </a:solidFill>
              </a:rPr>
              <a:t>ЗАЖГИ СВОЮ ЗВЕЗДУ</a:t>
            </a:r>
          </a:p>
        </p:txBody>
      </p:sp>
      <p:pic>
        <p:nvPicPr>
          <p:cNvPr id="19459" name="Picture 6" descr="PE07677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4149725"/>
            <a:ext cx="1712912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1844675"/>
            <a:ext cx="1800225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738" y="2276475"/>
            <a:ext cx="20923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450" y="3141663"/>
            <a:ext cx="2744788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Прямоугольник 9"/>
          <p:cNvSpPr>
            <a:spLocks noChangeArrowheads="1"/>
          </p:cNvSpPr>
          <p:nvPr/>
        </p:nvSpPr>
        <p:spPr bwMode="auto">
          <a:xfrm>
            <a:off x="1187450" y="4365625"/>
            <a:ext cx="45720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C00000"/>
                </a:solidFill>
              </a:rPr>
              <a:t>Кто быстрее выполнит задание, тот и зажжет свою звезду:</a:t>
            </a:r>
            <a:endParaRPr lang="ru-RU" sz="3200" i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Tm="60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1331913" y="188913"/>
            <a:ext cx="7561262" cy="1335087"/>
          </a:xfrm>
        </p:spPr>
        <p:txBody>
          <a:bodyPr/>
          <a:lstStyle/>
          <a:p>
            <a:pPr eaLnBrk="1" hangingPunct="1"/>
            <a:r>
              <a:rPr lang="ru-RU" b="1" smtClean="0"/>
              <a:t>Ответьте на вопросы:</a:t>
            </a:r>
            <a:endParaRPr lang="en-US" b="1" smtClean="0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800" b="1" dirty="0" smtClean="0">
                <a:solidFill>
                  <a:schemeClr val="hlink"/>
                </a:solidFill>
              </a:rPr>
              <a:t>Какие числа называются  целыми, натуральными, рациональными?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800" b="1" dirty="0" smtClean="0">
                <a:solidFill>
                  <a:schemeClr val="hlink"/>
                </a:solidFill>
              </a:rPr>
              <a:t>Как сложить два числа с разными знаками?</a:t>
            </a:r>
            <a:r>
              <a:rPr lang="ru-RU" sz="2800" b="1" dirty="0" smtClean="0">
                <a:solidFill>
                  <a:schemeClr val="hlink"/>
                </a:solidFill>
                <a:sym typeface="Symbol" pitchFamily="18" charset="2"/>
              </a:rPr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800" b="1" dirty="0" smtClean="0">
                <a:solidFill>
                  <a:schemeClr val="hlink"/>
                </a:solidFill>
              </a:rPr>
              <a:t>Как умножить два числа с разными знаками?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800" b="1" dirty="0" smtClean="0">
                <a:solidFill>
                  <a:schemeClr val="hlink"/>
                </a:solidFill>
              </a:rPr>
              <a:t>Как умножить два отрицательных числа?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800" b="1" dirty="0" smtClean="0">
                <a:solidFill>
                  <a:schemeClr val="hlink"/>
                </a:solidFill>
              </a:rPr>
              <a:t>Как разделить два числа с разными знаками?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800" b="1" dirty="0" smtClean="0">
                <a:solidFill>
                  <a:schemeClr val="hlink"/>
                </a:solidFill>
              </a:rPr>
              <a:t>Сформулируйте правило деления двух дробей.</a:t>
            </a:r>
            <a:endParaRPr lang="en-US" sz="2800" b="1" dirty="0" smtClean="0">
              <a:solidFill>
                <a:schemeClr val="hlink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ru-RU" b="1" dirty="0" smtClean="0">
              <a:solidFill>
                <a:schemeClr val="hlink"/>
              </a:solidFill>
              <a:sym typeface="Symbol" pitchFamily="18" charset="2"/>
            </a:endParaRPr>
          </a:p>
        </p:txBody>
      </p:sp>
    </p:spTree>
  </p:cSld>
  <p:clrMapOvr>
    <a:masterClrMapping/>
  </p:clrMapOvr>
  <p:transition advTm="6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9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9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9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9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9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9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89" grpId="0" build="p"/>
    </p:bldLst>
  </p:timing>
</p:sld>
</file>

<file path=ppt/theme/theme1.xml><?xml version="1.0" encoding="utf-8"?>
<a:theme xmlns:a="http://schemas.openxmlformats.org/drawingml/2006/main" name="Урок - путешествие">
  <a:themeElements>
    <a:clrScheme name="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394AED"/>
      </a:accent1>
      <a:accent2>
        <a:srgbClr val="3694B6"/>
      </a:accent2>
      <a:accent3>
        <a:srgbClr val="FEFEEF"/>
      </a:accent3>
      <a:accent4>
        <a:srgbClr val="000000"/>
      </a:accent4>
      <a:accent5>
        <a:srgbClr val="AEB1F4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Урок - путешествие</Template>
  <TotalTime>170</TotalTime>
  <Words>202</Words>
  <Application>Microsoft Office PowerPoint</Application>
  <PresentationFormat>Экран (4:3)</PresentationFormat>
  <Paragraphs>78</Paragraphs>
  <Slides>17</Slides>
  <Notes>16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Урок - путешествие</vt:lpstr>
      <vt:lpstr>Формула</vt:lpstr>
      <vt:lpstr>  Урок-путешествие.</vt:lpstr>
      <vt:lpstr>Станция «Вычислительная»  Историческая  станция «Натуральные числа»  Историческая  станция « Целые числа»    Историческая станция «Рациональные числа»    Станция « Занимательные задачи»  Математический аукцион  Станция «Вопросы »   Станция «Зажги свою звезду!»   </vt:lpstr>
      <vt:lpstr>Слайд 3</vt:lpstr>
      <vt:lpstr>Вычислите:</vt:lpstr>
      <vt:lpstr>ИСТОРИЧЕСКАЯ станция</vt:lpstr>
      <vt:lpstr>Натуральные числа</vt:lpstr>
      <vt:lpstr> Целые числа</vt:lpstr>
      <vt:lpstr> </vt:lpstr>
      <vt:lpstr> Рациональные числа</vt:lpstr>
      <vt:lpstr>Станция «Занимательные задачи»</vt:lpstr>
      <vt:lpstr>Решите задачи:</vt:lpstr>
      <vt:lpstr>Проверь решение.</vt:lpstr>
      <vt:lpstr>Математический аукцион</vt:lpstr>
      <vt:lpstr>Решите уравнения:</vt:lpstr>
      <vt:lpstr>Итоги аукциона</vt:lpstr>
      <vt:lpstr>ЗАЖГИ СВОЮ ЗВЕЗДУ</vt:lpstr>
      <vt:lpstr>Ответьте на вопросы: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Урок-путешествие.</dc:title>
  <dc:creator>Надежда</dc:creator>
  <cp:lastModifiedBy>1</cp:lastModifiedBy>
  <cp:revision>18</cp:revision>
  <cp:lastPrinted>1601-01-01T00:00:00Z</cp:lastPrinted>
  <dcterms:created xsi:type="dcterms:W3CDTF">2017-06-25T12:01:16Z</dcterms:created>
  <dcterms:modified xsi:type="dcterms:W3CDTF">2017-06-26T17:23:36Z</dcterms:modified>
</cp:coreProperties>
</file>